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0" r:id="rId25"/>
    <p:sldId id="278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CC99"/>
    <a:srgbClr val="FF7C8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D9C3B1-9C77-47AA-BAF0-139869F3E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D247-10F0-4CF1-8E0B-36F88E7E5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BB40-1802-450A-8DE9-BBE09D89ED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ACDC-F388-47AE-AAD6-D6C1A0A5C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F133-EA1A-48D2-9A97-2A400B4FA2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11EB-204C-42D4-902B-097746C68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C7AB4A-DF14-426D-975E-BEF4AEF003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E246D3-FF2B-4289-AE51-010AE374AE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B97B-6A79-4AEC-88E1-332C50EF0E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598-8E41-4A27-B584-9F78582FB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9FB8-97D5-4BB6-B068-E6B3750C34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EC2FBCF-D10C-4682-9BDC-FC72CA501B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ar.ru/books/156090_Volshebnye_skazki_Bremenskie_muzykanty.jpg" TargetMode="External"/><Relationship Id="rId3" Type="http://schemas.openxmlformats.org/officeDocument/2006/relationships/hyperlink" Target="https://de.wikipedia.org/wiki/Br%C3%BCder_Grimm" TargetMode="External"/><Relationship Id="rId7" Type="http://schemas.openxmlformats.org/officeDocument/2006/relationships/hyperlink" Target="https://commons.wikimedia.org/wiki/Category:Johannes_Gutenberg?uselang=de" TargetMode="External"/><Relationship Id="rId2" Type="http://schemas.openxmlformats.org/officeDocument/2006/relationships/hyperlink" Target="https://ru.wikipedia.org/wiki/%D0%9C%D1%83%D0%BA-%D1%81%D0%BA%D0%BE%D1%80%D0%BE%D1%85%D0%BE%D0%B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tic1.ozone.ru/multimedia/books_covers/c300/1007713583.jpg" TargetMode="External"/><Relationship Id="rId11" Type="http://schemas.openxmlformats.org/officeDocument/2006/relationships/hyperlink" Target="https://commons.wikimedia.org/wiki/Category:Pied_piper?uselang=de" TargetMode="External"/><Relationship Id="rId5" Type="http://schemas.openxmlformats.org/officeDocument/2006/relationships/hyperlink" Target="https://de.wikipedia.org/wiki/Hieronymus_Carl_Friedrich_von_M%C3%BCnchhausen" TargetMode="External"/><Relationship Id="rId10" Type="http://schemas.openxmlformats.org/officeDocument/2006/relationships/hyperlink" Target="https://upload.wikimedia.org/wikipedia/de/thumb/e/e6/Audi_2009_logo.svg/218px-Audi_2009_logo.svg.png" TargetMode="External"/><Relationship Id="rId4" Type="http://schemas.openxmlformats.org/officeDocument/2006/relationships/hyperlink" Target="http://static3.kinootziv.com/source/files/films_images_thumbs/karl/karlik-nos821251.jpg" TargetMode="External"/><Relationship Id="rId9" Type="http://schemas.openxmlformats.org/officeDocument/2006/relationships/hyperlink" Target="https://commons.wikimedia.org/wiki/Zoologischer_Garten_Berlin?uselang=de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381000"/>
            <a:ext cx="7543800" cy="1905000"/>
          </a:xfrm>
        </p:spPr>
        <p:txBody>
          <a:bodyPr/>
          <a:lstStyle/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Аритон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Ольга Олеговна,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учитель немецкого языка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МКОУ МОЛОДОТУДСКАЯ СОШ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de-DE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2600" y="52578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Внеурочное занятие по немецкому языку для 4-7 классов</a:t>
            </a:r>
            <a:endParaRPr lang="ru-RU" sz="32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adf4ef0894394f4e7d1b0a00f42861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828800"/>
            <a:ext cx="6553200" cy="35354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800px-Berlin_zoo_elefanten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686800" cy="51816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54864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В каком немецком городе находится этот зоопарк?</a:t>
            </a:r>
          </a:p>
        </p:txBody>
      </p:sp>
      <p:sp>
        <p:nvSpPr>
          <p:cNvPr id="1946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29600" y="60960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1981200"/>
            <a:ext cx="9144000" cy="1920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У швейцарцев –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швейцарский франк,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у немцев – ? </a:t>
            </a:r>
          </a:p>
        </p:txBody>
      </p:sp>
      <p:sp>
        <p:nvSpPr>
          <p:cNvPr id="1741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udi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848600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49530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Символ какого немецкого автомобиля?</a:t>
            </a:r>
          </a:p>
        </p:txBody>
      </p:sp>
      <p:sp>
        <p:nvSpPr>
          <p:cNvPr id="1638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029200" y="1371600"/>
            <a:ext cx="3810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Какой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немецкий город этот персонаж освободил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от крыс?</a:t>
            </a:r>
          </a:p>
        </p:txBody>
      </p:sp>
      <p:sp>
        <p:nvSpPr>
          <p:cNvPr id="1843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  <p:pic>
        <p:nvPicPr>
          <p:cNvPr id="18437" name="Picture 5" descr="Безымянны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4724400" cy="6153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Какой подарок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традиционно получают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немецкие первоклассники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в первый школьный день?</a:t>
            </a:r>
          </a:p>
        </p:txBody>
      </p:sp>
      <p:sp>
        <p:nvSpPr>
          <p:cNvPr id="1536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648200" y="1905000"/>
            <a:ext cx="480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Символом</a:t>
            </a:r>
          </a:p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 какого </a:t>
            </a:r>
            <a:endParaRPr lang="ru-RU" sz="4000" dirty="0" smtClean="0">
              <a:solidFill>
                <a:srgbClr val="CC0066"/>
              </a:solidFill>
              <a:latin typeface="Times New Roman" pitchFamily="18" charset="0"/>
            </a:endParaRPr>
          </a:p>
          <a:p>
            <a:pPr algn="ctr"/>
            <a:r>
              <a:rPr lang="ru-RU" sz="4000" dirty="0" smtClean="0">
                <a:solidFill>
                  <a:srgbClr val="CC0066"/>
                </a:solidFill>
                <a:latin typeface="Times New Roman" pitchFamily="18" charset="0"/>
              </a:rPr>
              <a:t>праздника </a:t>
            </a:r>
            <a:endParaRPr lang="ru-RU" sz="4000" dirty="0">
              <a:solidFill>
                <a:srgbClr val="CC0066"/>
              </a:solidFill>
              <a:latin typeface="Times New Roman" pitchFamily="18" charset="0"/>
            </a:endParaRPr>
          </a:p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считается заяц?</a:t>
            </a:r>
          </a:p>
        </p:txBody>
      </p:sp>
      <p:sp>
        <p:nvSpPr>
          <p:cNvPr id="1433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  <p:pic>
        <p:nvPicPr>
          <p:cNvPr id="5" name="Рисунок 4" descr="89a06038950a150413fbaf9bd6f67aa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685800"/>
            <a:ext cx="477012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Какой напиток популярен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на </a:t>
            </a:r>
            <a:r>
              <a:rPr lang="ru-RU" sz="4000" b="1">
                <a:solidFill>
                  <a:srgbClr val="CC0066"/>
                </a:solidFill>
                <a:latin typeface="Times New Roman" pitchFamily="18" charset="0"/>
              </a:rPr>
              <a:t>Октоберфесте</a:t>
            </a:r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331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Кто в ночь с 5-го на 6-ое декабря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кладёт послушным детям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 в башмачки или сапоги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подарки?</a:t>
            </a:r>
          </a:p>
        </p:txBody>
      </p:sp>
      <p:sp>
        <p:nvSpPr>
          <p:cNvPr id="1229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Перед каким праздником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 у немцев проходит </a:t>
            </a:r>
          </a:p>
          <a:p>
            <a:pPr algn="ctr"/>
            <a:r>
              <a:rPr lang="ru-RU" sz="4000" b="1">
                <a:solidFill>
                  <a:srgbClr val="CC0066"/>
                </a:solidFill>
                <a:latin typeface="Times New Roman" pitchFamily="18" charset="0"/>
              </a:rPr>
              <a:t>4 адвента</a:t>
            </a:r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6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C0066"/>
                </a:solidFill>
                <a:latin typeface="Times New Roman" pitchFamily="18" charset="0"/>
              </a:rPr>
              <a:t>«масло» + «хлеб»</a:t>
            </a:r>
          </a:p>
        </p:txBody>
      </p:sp>
      <p:sp>
        <p:nvSpPr>
          <p:cNvPr id="1024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09600" y="5562600"/>
            <a:ext cx="8153400" cy="10668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8000" kern="10" dirty="0">
                <a:ln w="9525">
                  <a:round/>
                  <a:headEnd/>
                  <a:tailEnd/>
                </a:ln>
                <a:solidFill>
                  <a:srgbClr val="FF0066">
                    <a:alpha val="66000"/>
                  </a:srgbClr>
                </a:solidFill>
                <a:latin typeface="Times New Roman" pitchFamily="18" charset="0"/>
                <a:cs typeface="Times New Roman" pitchFamily="18" charset="0"/>
              </a:rPr>
              <a:t>СВОЯ  ИГРА</a:t>
            </a:r>
            <a:endParaRPr lang="de-DE" sz="8000" kern="10" dirty="0">
              <a:ln w="9525">
                <a:round/>
                <a:headEnd/>
                <a:tailEnd/>
              </a:ln>
              <a:solidFill>
                <a:srgbClr val="FF0066">
                  <a:alpha val="66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609600" y="685800"/>
            <a:ext cx="8153400" cy="3200400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/>
            </a:prstTxWarp>
          </a:bodyPr>
          <a:lstStyle/>
          <a:p>
            <a:pPr algn="ctr"/>
            <a:r>
              <a:rPr lang="ru-RU" sz="8000" kern="10" dirty="0" smtClean="0">
                <a:solidFill>
                  <a:srgbClr val="CC0066"/>
                </a:solidFill>
                <a:latin typeface="Bookman Old Style"/>
              </a:rPr>
              <a:t>Что ты знаешь о немцах</a:t>
            </a:r>
          </a:p>
          <a:p>
            <a:pPr algn="ctr"/>
            <a:r>
              <a:rPr lang="ru-RU" sz="8000" kern="10" dirty="0" smtClean="0">
                <a:solidFill>
                  <a:srgbClr val="CC0066"/>
                </a:solidFill>
                <a:latin typeface="Bookman Old Style"/>
              </a:rPr>
              <a:t>и Германии?</a:t>
            </a:r>
            <a:endParaRPr lang="de-DE" sz="8000" kern="10" dirty="0">
              <a:solidFill>
                <a:srgbClr val="CC0066"/>
              </a:solidFill>
              <a:latin typeface="Bookman Old Sty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C0066"/>
                </a:solidFill>
                <a:latin typeface="Times New Roman" pitchFamily="18" charset="0"/>
              </a:rPr>
              <a:t>«лёд» + «гора»</a:t>
            </a:r>
          </a:p>
        </p:txBody>
      </p:sp>
      <p:sp>
        <p:nvSpPr>
          <p:cNvPr id="9219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C0066"/>
                </a:solidFill>
                <a:latin typeface="Times New Roman" pitchFamily="18" charset="0"/>
              </a:rPr>
              <a:t>«огненное творение»</a:t>
            </a:r>
          </a:p>
        </p:txBody>
      </p:sp>
      <p:sp>
        <p:nvSpPr>
          <p:cNvPr id="819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C0066"/>
                </a:solidFill>
                <a:latin typeface="Times New Roman" pitchFamily="18" charset="0"/>
              </a:rPr>
              <a:t>«лист с цифрами»</a:t>
            </a:r>
          </a:p>
        </p:txBody>
      </p:sp>
      <p:sp>
        <p:nvSpPr>
          <p:cNvPr id="7171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2133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C0066"/>
                </a:solidFill>
                <a:latin typeface="Times New Roman" pitchFamily="18" charset="0"/>
              </a:rPr>
              <a:t>«платок для горла»</a:t>
            </a:r>
          </a:p>
        </p:txBody>
      </p:sp>
      <p:sp>
        <p:nvSpPr>
          <p:cNvPr id="614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81400" y="304800"/>
            <a:ext cx="1831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Ссылки:</a:t>
            </a:r>
            <a:endParaRPr lang="ru-RU" sz="3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762000"/>
            <a:ext cx="86868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https://de.wikipedia.org/wiki/Br%C3%BCder_Grimm#/media/File:Grimm.jpg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http://static3.kinootziv.com/source/files/films_images_thumbs/karl/karlik-nos821251.jpg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https://de.wikipedia.org/wiki/Hieronymus_Carl_Friedrich_von_M%C3%BCnchhausen#/media/File:Dore-munchausen-illustration.jpg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http://static1.ozone.ru/multimedia/books_covers/c300/1007713583.jpg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https://commons.wikimedia.org/wiki/Category:Johannes_Gutenberg?uselang=de#/media/File:Gutenberg.jpg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http://www.char.ru/books/156090_Volshebnye_skazki_Bremenskie_muzykanty.jpg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https://commons.wikimedia.org/wiki/Zoologischer_Garten_Berlin?uselang=de#/media/File:Berlin_zoo_elefantentor.jpg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https://upload.wikimedia.org/wikipedia/de/thumb/e/e6/Audi_2009_logo.svg/218px-Audi_2009_logo.svg.png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200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https://commons.wikimedia.org/wiki/Category:Pied_piper?uselang=de#/media/File:Rattenfaenger_Herrfurth_3_500x809.jpg</a:t>
            </a:r>
            <a:endParaRPr lang="de-DE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304800" y="914400"/>
            <a:ext cx="8534400" cy="5105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Bookman Old Style"/>
              </a:rPr>
              <a:t>ДО НОВЫХ</a:t>
            </a:r>
          </a:p>
          <a:p>
            <a:pPr algn="ctr"/>
            <a:r>
              <a:rPr lang="ru-RU" sz="36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Bookman Old Style"/>
              </a:rPr>
              <a:t>ВСТРЕЧ!</a:t>
            </a:r>
            <a:endParaRPr lang="de-DE" sz="3600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Bookman Old Sty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71" name="Group 15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3505200"/>
                <a:gridCol w="1219200"/>
                <a:gridCol w="1143000"/>
                <a:gridCol w="1066800"/>
                <a:gridCol w="1143000"/>
                <a:gridCol w="1066800"/>
              </a:tblGrid>
              <a:tr h="171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lgerian" pitchFamily="82" charset="0"/>
                        </a:rPr>
                        <a:t>Кто это?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2" action="ppaction://hlinksldjump"/>
                        </a:rPr>
                        <a:t>10</a:t>
                      </a: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20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30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40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50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lgerian" pitchFamily="8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lgerian" pitchFamily="82" charset="0"/>
                        </a:rPr>
                        <a:t>Германия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30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40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50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lgerian" pitchFamily="8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lgerian" pitchFamily="82" charset="0"/>
                        </a:rPr>
                        <a:t>Праздники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10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20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40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50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lgerian" pitchFamily="8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lgerian" pitchFamily="82" charset="0"/>
                        </a:rPr>
                        <a:t>Что за слово?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10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20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30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50</a:t>
                      </a:r>
                      <a:endParaRPr kumimoji="0" lang="ru-RU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72" name="Line 152">
            <a:hlinkClick r:id="rId22" action="ppaction://hlinksldjump"/>
          </p:cNvPr>
          <p:cNvSpPr>
            <a:spLocks noChangeShapeType="1"/>
          </p:cNvSpPr>
          <p:nvPr/>
        </p:nvSpPr>
        <p:spPr bwMode="auto">
          <a:xfrm>
            <a:off x="304800" y="6400800"/>
            <a:ext cx="0" cy="304800"/>
          </a:xfrm>
          <a:prstGeom prst="line">
            <a:avLst/>
          </a:prstGeom>
          <a:noFill/>
          <a:ln w="635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4838" y="152400"/>
            <a:ext cx="5364162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534400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60198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Персонаж сказки Вильгельма Гауфа</a:t>
            </a:r>
          </a:p>
        </p:txBody>
      </p:sp>
      <p:sp>
        <p:nvSpPr>
          <p:cNvPr id="24582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53400" y="56388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180px-Dore-munchausen-illust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568450"/>
            <a:ext cx="4572000" cy="613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5037138" cy="6035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867400" y="1981200"/>
            <a:ext cx="2971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Персонаж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сказки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Отфрида 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Пройслера</a:t>
            </a:r>
          </a:p>
        </p:txBody>
      </p:sp>
      <p:sp>
        <p:nvSpPr>
          <p:cNvPr id="2253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Портрет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57200"/>
            <a:ext cx="495935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257800" y="2057400"/>
            <a:ext cx="3886200" cy="1920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Немецкий</a:t>
            </a:r>
          </a:p>
          <a:p>
            <a:pPr algn="ctr"/>
            <a:r>
              <a:rPr lang="ru-RU" sz="4000">
                <a:solidFill>
                  <a:srgbClr val="CC0066"/>
                </a:solidFill>
                <a:latin typeface="Times New Roman" pitchFamily="18" charset="0"/>
              </a:rPr>
              <a:t> изобретатель книгопечатания</a:t>
            </a:r>
          </a:p>
        </p:txBody>
      </p:sp>
      <p:sp>
        <p:nvSpPr>
          <p:cNvPr id="21509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5183372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867400" y="1676400"/>
            <a:ext cx="3124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В какой </a:t>
            </a:r>
          </a:p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немецкий </a:t>
            </a:r>
          </a:p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город </a:t>
            </a:r>
          </a:p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направляется </a:t>
            </a:r>
          </a:p>
          <a:p>
            <a:pPr algn="ctr"/>
            <a:r>
              <a:rPr lang="ru-RU" sz="4000" dirty="0">
                <a:solidFill>
                  <a:srgbClr val="CC0066"/>
                </a:solidFill>
                <a:latin typeface="Times New Roman" pitchFamily="18" charset="0"/>
              </a:rPr>
              <a:t>эта четвёрка?</a:t>
            </a:r>
          </a:p>
        </p:txBody>
      </p:sp>
      <p:sp>
        <p:nvSpPr>
          <p:cNvPr id="2048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77200" y="5943600"/>
            <a:ext cx="762000" cy="533400"/>
          </a:xfrm>
          <a:prstGeom prst="leftArrow">
            <a:avLst>
              <a:gd name="adj1" fmla="val 50000"/>
              <a:gd name="adj2" fmla="val 357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457</TotalTime>
  <Words>226</Words>
  <Application>Microsoft Office PowerPoint</Application>
  <PresentationFormat>Экран (4:3)</PresentationFormat>
  <Paragraphs>86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Городская</vt:lpstr>
      <vt:lpstr>Аритон Ольга Олеговна, учитель немецкого языка МКОУ МОЛОДОТУДСКАЯ СОШ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cp:lastPrinted>1601-01-01T00:00:00Z</cp:lastPrinted>
  <dcterms:created xsi:type="dcterms:W3CDTF">1601-01-01T00:00:00Z</dcterms:created>
  <dcterms:modified xsi:type="dcterms:W3CDTF">2024-11-14T10:32:32Z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